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78" r:id="rId5"/>
    <p:sldId id="279" r:id="rId6"/>
    <p:sldId id="286" r:id="rId7"/>
    <p:sldId id="280" r:id="rId8"/>
    <p:sldId id="281" r:id="rId9"/>
    <p:sldId id="282" r:id="rId10"/>
    <p:sldId id="287" r:id="rId11"/>
    <p:sldId id="288" r:id="rId12"/>
    <p:sldId id="289" r:id="rId13"/>
    <p:sldId id="2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7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894CBD-7AAC-427C-9979-5E0A12D8E525}"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272002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94CBD-7AAC-427C-9979-5E0A12D8E525}"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19666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94CBD-7AAC-427C-9979-5E0A12D8E525}"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55844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94CBD-7AAC-427C-9979-5E0A12D8E525}"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378134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94CBD-7AAC-427C-9979-5E0A12D8E525}"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321629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894CBD-7AAC-427C-9979-5E0A12D8E525}"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191199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894CBD-7AAC-427C-9979-5E0A12D8E525}"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269279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894CBD-7AAC-427C-9979-5E0A12D8E525}"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295894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4CBD-7AAC-427C-9979-5E0A12D8E525}"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197423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94CBD-7AAC-427C-9979-5E0A12D8E525}"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267808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94CBD-7AAC-427C-9979-5E0A12D8E525}"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68041-9858-46C2-8B36-57F978539665}" type="slidenum">
              <a:rPr lang="en-GB" smtClean="0"/>
              <a:t>‹#›</a:t>
            </a:fld>
            <a:endParaRPr lang="en-GB"/>
          </a:p>
        </p:txBody>
      </p:sp>
    </p:spTree>
    <p:extLst>
      <p:ext uri="{BB962C8B-B14F-4D97-AF65-F5344CB8AC3E}">
        <p14:creationId xmlns:p14="http://schemas.microsoft.com/office/powerpoint/2010/main" val="205230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94CBD-7AAC-427C-9979-5E0A12D8E525}" type="datetimeFigureOut">
              <a:rPr lang="en-GB" smtClean="0"/>
              <a:t>11/01/2021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68041-9858-46C2-8B36-57F978539665}" type="slidenum">
              <a:rPr lang="en-GB" smtClean="0"/>
              <a:t>‹#›</a:t>
            </a:fld>
            <a:endParaRPr lang="en-GB"/>
          </a:p>
        </p:txBody>
      </p:sp>
    </p:spTree>
    <p:extLst>
      <p:ext uri="{BB962C8B-B14F-4D97-AF65-F5344CB8AC3E}">
        <p14:creationId xmlns:p14="http://schemas.microsoft.com/office/powerpoint/2010/main" val="3786205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nspcc.org.uk/" TargetMode="External"/><Relationship Id="rId2" Type="http://schemas.openxmlformats.org/officeDocument/2006/relationships/hyperlink" Target="https://www.childline.org.uk/"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www.stopitnow.org.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ngminds.org.uk/find-help/get-urgent-help/#are-you-a-young-person-in-crisis?" TargetMode="External"/><Relationship Id="rId2" Type="http://schemas.openxmlformats.org/officeDocument/2006/relationships/hyperlink" Target="https://youngminds.org.uk/find-help/feelings-and-symptoms/"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nhs.uk/service-search/mental-health/find-an-urgent-mental-health-helpline" TargetMode="External"/><Relationship Id="rId4" Type="http://schemas.openxmlformats.org/officeDocument/2006/relationships/hyperlink" Target="https://www.childline.org.uk/get-suppor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npok4MKVLM" TargetMode="External"/><Relationship Id="rId2" Type="http://schemas.openxmlformats.org/officeDocument/2006/relationships/hyperlink" Target="https://www.youtube.com/watch?v=5DqTuWve9t8"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fbaoqkY0Qk&amp;t=2s"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ldline.org.uk/info-advice/you-your-body/my-body/staying-healthy/"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hannel/UCAxW1XT0iEJo0TYlRfn6rYQ" TargetMode="External"/><Relationship Id="rId2" Type="http://schemas.openxmlformats.org/officeDocument/2006/relationships/hyperlink" Target="https://www.youtube.com/watch?v=Wto7zISB2d0" TargetMode="Externa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77148" y="5605406"/>
            <a:ext cx="2276955" cy="10411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4BB0497-3F29-4A7D-854E-FC8FB9451B28}"/>
              </a:ext>
            </a:extLst>
          </p:cNvPr>
          <p:cNvPicPr>
            <a:picLocks noChangeAspect="1"/>
          </p:cNvPicPr>
          <p:nvPr/>
        </p:nvPicPr>
        <p:blipFill>
          <a:blip r:embed="rId3"/>
          <a:stretch>
            <a:fillRect/>
          </a:stretch>
        </p:blipFill>
        <p:spPr>
          <a:xfrm rot="960963">
            <a:off x="5639469" y="349825"/>
            <a:ext cx="4970689" cy="6289755"/>
          </a:xfrm>
          <a:prstGeom prst="rect">
            <a:avLst/>
          </a:prstGeom>
        </p:spPr>
      </p:pic>
    </p:spTree>
    <p:extLst>
      <p:ext uri="{BB962C8B-B14F-4D97-AF65-F5344CB8AC3E}">
        <p14:creationId xmlns:p14="http://schemas.microsoft.com/office/powerpoint/2010/main" val="30320917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646331"/>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7: Personal space</a:t>
            </a:r>
          </a:p>
          <a:p>
            <a:r>
              <a:rPr lang="en-GB" sz="1200" dirty="0">
                <a:solidFill>
                  <a:schemeClr val="bg1"/>
                </a:solidFill>
                <a:latin typeface="Comic Sans MS" panose="030F0702030302020204" pitchFamily="66" charset="0"/>
              </a:rPr>
              <a:t> </a:t>
            </a:r>
          </a:p>
        </p:txBody>
      </p:sp>
      <p:sp>
        <p:nvSpPr>
          <p:cNvPr id="8" name="TextBox 7">
            <a:extLst>
              <a:ext uri="{FF2B5EF4-FFF2-40B4-BE49-F238E27FC236}">
                <a16:creationId xmlns:a16="http://schemas.microsoft.com/office/drawing/2014/main" id="{F8DD98C2-1CD4-4F9B-B6CE-78D971761BB8}"/>
              </a:ext>
            </a:extLst>
          </p:cNvPr>
          <p:cNvSpPr txBox="1"/>
          <p:nvPr/>
        </p:nvSpPr>
        <p:spPr>
          <a:xfrm>
            <a:off x="5523562" y="918252"/>
            <a:ext cx="6258187" cy="1200329"/>
          </a:xfrm>
          <a:prstGeom prst="rect">
            <a:avLst/>
          </a:prstGeom>
          <a:noFill/>
        </p:spPr>
        <p:txBody>
          <a:bodyPr wrap="square" rtlCol="0">
            <a:spAutoFit/>
          </a:bodyPr>
          <a:lstStyle/>
          <a:p>
            <a:r>
              <a:rPr lang="en-GB" dirty="0">
                <a:solidFill>
                  <a:schemeClr val="bg1"/>
                </a:solidFill>
                <a:latin typeface="Comic Sans MS" panose="030F0702030302020204" pitchFamily="66" charset="0"/>
              </a:rPr>
              <a:t>The entire household is working from home and you’re getting under each others feet. You’re spending so long in each others company that you feel that you have no personal space. </a:t>
            </a:r>
          </a:p>
        </p:txBody>
      </p:sp>
      <p:sp>
        <p:nvSpPr>
          <p:cNvPr id="9" name="TextBox 8">
            <a:extLst>
              <a:ext uri="{FF2B5EF4-FFF2-40B4-BE49-F238E27FC236}">
                <a16:creationId xmlns:a16="http://schemas.microsoft.com/office/drawing/2014/main" id="{F778DD06-77A3-4125-9CCF-617014B46751}"/>
              </a:ext>
            </a:extLst>
          </p:cNvPr>
          <p:cNvSpPr txBox="1"/>
          <p:nvPr/>
        </p:nvSpPr>
        <p:spPr>
          <a:xfrm>
            <a:off x="4817978" y="2607253"/>
            <a:ext cx="6963772" cy="3416320"/>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Spend time on your own - have a place within the house that you can retreat to</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Go for walks on your own</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Value each others privacy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Recognise when things are getting tense and be sensitive to it. Be prepared to keep calm and remove yourself from the situation</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Learn to control your emotions even when you’re feeling really angry </a:t>
            </a:r>
          </a:p>
          <a:p>
            <a:r>
              <a:rPr lang="en-GB" dirty="0">
                <a:solidFill>
                  <a:schemeClr val="bg1"/>
                </a:solidFill>
                <a:latin typeface="Comic Sans MS" panose="030F0702030302020204" pitchFamily="66" charset="0"/>
              </a:rPr>
              <a:t>   </a:t>
            </a: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sp>
        <p:nvSpPr>
          <p:cNvPr id="4" name="TextBox 3"/>
          <p:cNvSpPr txBox="1"/>
          <p:nvPr/>
        </p:nvSpPr>
        <p:spPr>
          <a:xfrm>
            <a:off x="338407" y="161470"/>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pic>
        <p:nvPicPr>
          <p:cNvPr id="3" name="Picture 2">
            <a:extLst>
              <a:ext uri="{FF2B5EF4-FFF2-40B4-BE49-F238E27FC236}">
                <a16:creationId xmlns:a16="http://schemas.microsoft.com/office/drawing/2014/main" id="{572888D2-4220-4DD3-B968-B6CFB7915085}"/>
              </a:ext>
            </a:extLst>
          </p:cNvPr>
          <p:cNvPicPr>
            <a:picLocks noChangeAspect="1"/>
          </p:cNvPicPr>
          <p:nvPr/>
        </p:nvPicPr>
        <p:blipFill>
          <a:blip r:embed="rId2"/>
          <a:stretch>
            <a:fillRect/>
          </a:stretch>
        </p:blipFill>
        <p:spPr>
          <a:xfrm>
            <a:off x="496130" y="1962229"/>
            <a:ext cx="4115189" cy="2933542"/>
          </a:xfrm>
          <a:prstGeom prst="rect">
            <a:avLst/>
          </a:prstGeom>
        </p:spPr>
      </p:pic>
    </p:spTree>
    <p:extLst>
      <p:ext uri="{BB962C8B-B14F-4D97-AF65-F5344CB8AC3E}">
        <p14:creationId xmlns:p14="http://schemas.microsoft.com/office/powerpoint/2010/main" val="233670443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646331"/>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8: Social interaction</a:t>
            </a:r>
          </a:p>
          <a:p>
            <a:r>
              <a:rPr lang="en-GB" sz="1200" dirty="0">
                <a:solidFill>
                  <a:schemeClr val="bg1"/>
                </a:solidFill>
                <a:latin typeface="Comic Sans MS" panose="030F0702030302020204" pitchFamily="66" charset="0"/>
              </a:rPr>
              <a:t> </a:t>
            </a:r>
          </a:p>
        </p:txBody>
      </p:sp>
      <p:sp>
        <p:nvSpPr>
          <p:cNvPr id="8" name="TextBox 7">
            <a:extLst>
              <a:ext uri="{FF2B5EF4-FFF2-40B4-BE49-F238E27FC236}">
                <a16:creationId xmlns:a16="http://schemas.microsoft.com/office/drawing/2014/main" id="{F8DD98C2-1CD4-4F9B-B6CE-78D971761BB8}"/>
              </a:ext>
            </a:extLst>
          </p:cNvPr>
          <p:cNvSpPr txBox="1"/>
          <p:nvPr/>
        </p:nvSpPr>
        <p:spPr>
          <a:xfrm>
            <a:off x="5523562" y="918252"/>
            <a:ext cx="6258187" cy="923330"/>
          </a:xfrm>
          <a:prstGeom prst="rect">
            <a:avLst/>
          </a:prstGeom>
          <a:noFill/>
        </p:spPr>
        <p:txBody>
          <a:bodyPr wrap="square" rtlCol="0">
            <a:spAutoFit/>
          </a:bodyPr>
          <a:lstStyle/>
          <a:p>
            <a:r>
              <a:rPr lang="en-GB" dirty="0">
                <a:solidFill>
                  <a:schemeClr val="bg1"/>
                </a:solidFill>
                <a:latin typeface="Comic Sans MS" panose="030F0702030302020204" pitchFamily="66" charset="0"/>
              </a:rPr>
              <a:t>You’re missing your friends and you’re desperate to see them in person. You’ve got </a:t>
            </a:r>
            <a:r>
              <a:rPr lang="en-GB" dirty="0" err="1">
                <a:solidFill>
                  <a:schemeClr val="bg1"/>
                </a:solidFill>
                <a:latin typeface="Comic Sans MS" panose="030F0702030302020204" pitchFamily="66" charset="0"/>
              </a:rPr>
              <a:t>SnapChat</a:t>
            </a:r>
            <a:r>
              <a:rPr lang="en-GB" dirty="0">
                <a:solidFill>
                  <a:schemeClr val="bg1"/>
                </a:solidFill>
                <a:latin typeface="Comic Sans MS" panose="030F0702030302020204" pitchFamily="66" charset="0"/>
              </a:rPr>
              <a:t> but it’s not the same.</a:t>
            </a:r>
          </a:p>
        </p:txBody>
      </p:sp>
      <p:sp>
        <p:nvSpPr>
          <p:cNvPr id="9" name="TextBox 8">
            <a:extLst>
              <a:ext uri="{FF2B5EF4-FFF2-40B4-BE49-F238E27FC236}">
                <a16:creationId xmlns:a16="http://schemas.microsoft.com/office/drawing/2014/main" id="{F778DD06-77A3-4125-9CCF-617014B46751}"/>
              </a:ext>
            </a:extLst>
          </p:cNvPr>
          <p:cNvSpPr txBox="1"/>
          <p:nvPr/>
        </p:nvSpPr>
        <p:spPr>
          <a:xfrm>
            <a:off x="5199346" y="1998731"/>
            <a:ext cx="6582403" cy="3693319"/>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Keep in regular contact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Come up with novel ideas to entertain yourselves. Have a Netflix party!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Don’t exclude people</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Be kind to each other</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Offer each other support and check-in on each other</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Be responsible; making nasty comments might be even more harmful and hard to cope with under the current circumstances  </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Report any instances of bullying</a:t>
            </a: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sp>
        <p:nvSpPr>
          <p:cNvPr id="4" name="TextBox 3"/>
          <p:cNvSpPr txBox="1"/>
          <p:nvPr/>
        </p:nvSpPr>
        <p:spPr>
          <a:xfrm>
            <a:off x="338407" y="161470"/>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pic>
        <p:nvPicPr>
          <p:cNvPr id="2" name="Picture 1">
            <a:extLst>
              <a:ext uri="{FF2B5EF4-FFF2-40B4-BE49-F238E27FC236}">
                <a16:creationId xmlns:a16="http://schemas.microsoft.com/office/drawing/2014/main" id="{E65747AD-0EC3-4502-8A62-EFA5BD667CA7}"/>
              </a:ext>
            </a:extLst>
          </p:cNvPr>
          <p:cNvPicPr>
            <a:picLocks noChangeAspect="1"/>
          </p:cNvPicPr>
          <p:nvPr/>
        </p:nvPicPr>
        <p:blipFill>
          <a:blip r:embed="rId2"/>
          <a:stretch>
            <a:fillRect/>
          </a:stretch>
        </p:blipFill>
        <p:spPr>
          <a:xfrm rot="20178148">
            <a:off x="147937" y="2406217"/>
            <a:ext cx="4707202" cy="2272295"/>
          </a:xfrm>
          <a:prstGeom prst="rect">
            <a:avLst/>
          </a:prstGeom>
        </p:spPr>
      </p:pic>
    </p:spTree>
    <p:extLst>
      <p:ext uri="{BB962C8B-B14F-4D97-AF65-F5344CB8AC3E}">
        <p14:creationId xmlns:p14="http://schemas.microsoft.com/office/powerpoint/2010/main" val="38835970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646331"/>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9: You don’t feel safe</a:t>
            </a:r>
          </a:p>
          <a:p>
            <a:r>
              <a:rPr lang="en-GB" sz="1200" dirty="0">
                <a:solidFill>
                  <a:schemeClr val="bg1"/>
                </a:solidFill>
                <a:latin typeface="Comic Sans MS" panose="030F0702030302020204" pitchFamily="66" charset="0"/>
              </a:rPr>
              <a:t> </a:t>
            </a:r>
          </a:p>
        </p:txBody>
      </p:sp>
      <p:sp>
        <p:nvSpPr>
          <p:cNvPr id="8" name="TextBox 7">
            <a:extLst>
              <a:ext uri="{FF2B5EF4-FFF2-40B4-BE49-F238E27FC236}">
                <a16:creationId xmlns:a16="http://schemas.microsoft.com/office/drawing/2014/main" id="{F8DD98C2-1CD4-4F9B-B6CE-78D971761BB8}"/>
              </a:ext>
            </a:extLst>
          </p:cNvPr>
          <p:cNvSpPr txBox="1"/>
          <p:nvPr/>
        </p:nvSpPr>
        <p:spPr>
          <a:xfrm>
            <a:off x="5523562" y="918252"/>
            <a:ext cx="6258187" cy="646331"/>
          </a:xfrm>
          <a:prstGeom prst="rect">
            <a:avLst/>
          </a:prstGeom>
          <a:noFill/>
        </p:spPr>
        <p:txBody>
          <a:bodyPr wrap="square" rtlCol="0">
            <a:spAutoFit/>
          </a:bodyPr>
          <a:lstStyle/>
          <a:p>
            <a:r>
              <a:rPr lang="en-GB" dirty="0">
                <a:solidFill>
                  <a:schemeClr val="bg1"/>
                </a:solidFill>
                <a:latin typeface="Comic Sans MS" panose="030F0702030302020204" pitchFamily="66" charset="0"/>
              </a:rPr>
              <a:t>Not everyone has a happy homelife and being in lockdown may expose you to the threat of abuse.</a:t>
            </a:r>
          </a:p>
        </p:txBody>
      </p:sp>
      <p:sp>
        <p:nvSpPr>
          <p:cNvPr id="9" name="TextBox 8">
            <a:extLst>
              <a:ext uri="{FF2B5EF4-FFF2-40B4-BE49-F238E27FC236}">
                <a16:creationId xmlns:a16="http://schemas.microsoft.com/office/drawing/2014/main" id="{F778DD06-77A3-4125-9CCF-617014B46751}"/>
              </a:ext>
            </a:extLst>
          </p:cNvPr>
          <p:cNvSpPr txBox="1"/>
          <p:nvPr/>
        </p:nvSpPr>
        <p:spPr>
          <a:xfrm>
            <a:off x="5170769" y="1909829"/>
            <a:ext cx="6963772" cy="2308324"/>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Contact your tutor or somebody in school The student support team is always there to help you.</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Childline </a:t>
            </a:r>
            <a:r>
              <a:rPr lang="en-GB" dirty="0" err="1">
                <a:latin typeface="Comic Sans MS" panose="030F0702030302020204" pitchFamily="66" charset="0"/>
                <a:hlinkClick r:id="rId2"/>
              </a:rPr>
              <a:t>Childline</a:t>
            </a:r>
            <a:r>
              <a:rPr lang="en-GB" dirty="0">
                <a:latin typeface="Comic Sans MS" panose="030F0702030302020204" pitchFamily="66" charset="0"/>
                <a:hlinkClick r:id="rId2"/>
              </a:rPr>
              <a:t> | Childline</a:t>
            </a:r>
            <a:endParaRPr lang="en-GB" dirty="0">
              <a:latin typeface="Comic Sans MS" panose="030F0702030302020204" pitchFamily="66" charset="0"/>
            </a:endParaRPr>
          </a:p>
          <a:p>
            <a:pPr marL="285750" indent="-285750">
              <a:buFont typeface="Arial" panose="020B0604020202020204" pitchFamily="34" charset="0"/>
              <a:buChar char="•"/>
            </a:pPr>
            <a:r>
              <a:rPr lang="en-GB" dirty="0">
                <a:solidFill>
                  <a:schemeClr val="bg1"/>
                </a:solidFill>
                <a:latin typeface="Comic Sans MS" panose="030F0702030302020204" pitchFamily="66" charset="0"/>
              </a:rPr>
              <a:t>NSPCC </a:t>
            </a:r>
            <a:r>
              <a:rPr lang="en-US" dirty="0">
                <a:latin typeface="Comic Sans MS" panose="030F0702030302020204" pitchFamily="66" charset="0"/>
                <a:hlinkClick r:id="rId3"/>
              </a:rPr>
              <a:t>NSPCC | The UK children's charity | NSPCC</a:t>
            </a: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r>
              <a:rPr lang="en-GB" dirty="0">
                <a:solidFill>
                  <a:schemeClr val="bg1"/>
                </a:solidFill>
                <a:latin typeface="Comic Sans MS" panose="030F0702030302020204" pitchFamily="66" charset="0"/>
              </a:rPr>
              <a:t>Stop it now </a:t>
            </a:r>
            <a:r>
              <a:rPr lang="en-GB" dirty="0">
                <a:latin typeface="Comic Sans MS" panose="030F0702030302020204" pitchFamily="66" charset="0"/>
                <a:hlinkClick r:id="rId4"/>
              </a:rPr>
              <a:t>Home - Stop It Now</a:t>
            </a: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r>
              <a:rPr lang="en-GB" dirty="0">
                <a:solidFill>
                  <a:schemeClr val="bg1"/>
                </a:solidFill>
                <a:latin typeface="Comic Sans MS" panose="030F0702030302020204" pitchFamily="66" charset="0"/>
              </a:rPr>
              <a:t>If you’re in immediate danger contact the Police</a:t>
            </a: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sp>
        <p:nvSpPr>
          <p:cNvPr id="4" name="TextBox 3"/>
          <p:cNvSpPr txBox="1"/>
          <p:nvPr/>
        </p:nvSpPr>
        <p:spPr>
          <a:xfrm>
            <a:off x="338407" y="161470"/>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pic>
        <p:nvPicPr>
          <p:cNvPr id="2" name="Picture 1">
            <a:extLst>
              <a:ext uri="{FF2B5EF4-FFF2-40B4-BE49-F238E27FC236}">
                <a16:creationId xmlns:a16="http://schemas.microsoft.com/office/drawing/2014/main" id="{0BD0FC6A-7F6A-4366-9EB4-E3A52B4EB514}"/>
              </a:ext>
            </a:extLst>
          </p:cNvPr>
          <p:cNvPicPr>
            <a:picLocks noChangeAspect="1"/>
          </p:cNvPicPr>
          <p:nvPr/>
        </p:nvPicPr>
        <p:blipFill>
          <a:blip r:embed="rId5"/>
          <a:stretch>
            <a:fillRect/>
          </a:stretch>
        </p:blipFill>
        <p:spPr>
          <a:xfrm rot="20426609">
            <a:off x="365603" y="2774717"/>
            <a:ext cx="4711904" cy="2653164"/>
          </a:xfrm>
          <a:prstGeom prst="rect">
            <a:avLst/>
          </a:prstGeom>
        </p:spPr>
      </p:pic>
    </p:spTree>
    <p:extLst>
      <p:ext uri="{BB962C8B-B14F-4D97-AF65-F5344CB8AC3E}">
        <p14:creationId xmlns:p14="http://schemas.microsoft.com/office/powerpoint/2010/main" val="231082700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197EBFF-C643-42E2-8376-1FFD06B66949}"/>
              </a:ext>
            </a:extLst>
          </p:cNvPr>
          <p:cNvSpPr txBox="1"/>
          <p:nvPr/>
        </p:nvSpPr>
        <p:spPr>
          <a:xfrm>
            <a:off x="5746372" y="401054"/>
            <a:ext cx="6229548" cy="1938992"/>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10: I feel worse than just a bit down</a:t>
            </a:r>
          </a:p>
          <a:p>
            <a:r>
              <a:rPr lang="en-GB" sz="1200" dirty="0">
                <a:solidFill>
                  <a:schemeClr val="bg1"/>
                </a:solidFill>
                <a:latin typeface="Comic Sans MS" panose="030F0702030302020204" pitchFamily="66" charset="0"/>
              </a:rPr>
              <a:t> </a:t>
            </a:r>
          </a:p>
          <a:p>
            <a:r>
              <a:rPr lang="en-GB" sz="2000" dirty="0">
                <a:solidFill>
                  <a:schemeClr val="bg1"/>
                </a:solidFill>
                <a:latin typeface="Comic Sans MS" panose="030F0702030302020204" pitchFamily="66" charset="0"/>
              </a:rPr>
              <a:t>We all feel emotional ups and downs. But if you are worried about your mental health you may need to get help. </a:t>
            </a:r>
          </a:p>
        </p:txBody>
      </p:sp>
      <p:sp>
        <p:nvSpPr>
          <p:cNvPr id="9" name="TextBox 8">
            <a:extLst>
              <a:ext uri="{FF2B5EF4-FFF2-40B4-BE49-F238E27FC236}">
                <a16:creationId xmlns:a16="http://schemas.microsoft.com/office/drawing/2014/main" id="{F778DD06-77A3-4125-9CCF-617014B46751}"/>
              </a:ext>
            </a:extLst>
          </p:cNvPr>
          <p:cNvSpPr txBox="1"/>
          <p:nvPr/>
        </p:nvSpPr>
        <p:spPr>
          <a:xfrm>
            <a:off x="5012148" y="2533423"/>
            <a:ext cx="6963772" cy="2862322"/>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Investigate your feelings and symptoms. </a:t>
            </a:r>
            <a:r>
              <a:rPr lang="en-US" dirty="0">
                <a:latin typeface="Comic Sans MS" panose="030F0702030302020204" pitchFamily="66" charset="0"/>
                <a:hlinkClick r:id="rId2"/>
              </a:rPr>
              <a:t>Feelings and symptoms (youngminds.org.uk)</a:t>
            </a:r>
            <a:endParaRPr lang="en-US" dirty="0">
              <a:latin typeface="Comic Sans MS" panose="030F0702030302020204" pitchFamily="66" charset="0"/>
            </a:endParaRPr>
          </a:p>
          <a:p>
            <a:pPr marL="285750" indent="-285750">
              <a:buFont typeface="Arial" panose="020B0604020202020204" pitchFamily="34" charset="0"/>
              <a:buChar char="•"/>
            </a:pPr>
            <a:r>
              <a:rPr lang="en-US" dirty="0">
                <a:solidFill>
                  <a:schemeClr val="bg1"/>
                </a:solidFill>
                <a:latin typeface="Comic Sans MS" panose="030F0702030302020204" pitchFamily="66" charset="0"/>
              </a:rPr>
              <a:t>Talk to someone you trust</a:t>
            </a:r>
          </a:p>
          <a:p>
            <a:pPr marL="285750" indent="-285750">
              <a:buFont typeface="Arial" panose="020B0604020202020204" pitchFamily="34" charset="0"/>
              <a:buChar char="•"/>
            </a:pPr>
            <a:r>
              <a:rPr lang="en-US" dirty="0">
                <a:solidFill>
                  <a:schemeClr val="bg1"/>
                </a:solidFill>
                <a:latin typeface="Comic Sans MS" panose="030F0702030302020204" pitchFamily="66" charset="0"/>
              </a:rPr>
              <a:t>Visit your GP</a:t>
            </a:r>
          </a:p>
          <a:p>
            <a:pPr marL="285750" indent="-285750">
              <a:buFont typeface="Arial" panose="020B0604020202020204" pitchFamily="34" charset="0"/>
              <a:buChar char="•"/>
            </a:pPr>
            <a:r>
              <a:rPr lang="en-US" dirty="0">
                <a:solidFill>
                  <a:schemeClr val="bg1"/>
                </a:solidFill>
                <a:latin typeface="Comic Sans MS" panose="030F0702030302020204" pitchFamily="66" charset="0"/>
              </a:rPr>
              <a:t>Contact an </a:t>
            </a:r>
            <a:r>
              <a:rPr lang="en-US" dirty="0" err="1">
                <a:solidFill>
                  <a:schemeClr val="bg1"/>
                </a:solidFill>
                <a:latin typeface="Comic Sans MS" panose="030F0702030302020204" pitchFamily="66" charset="0"/>
              </a:rPr>
              <a:t>organisation</a:t>
            </a:r>
            <a:r>
              <a:rPr lang="en-US" dirty="0">
                <a:solidFill>
                  <a:schemeClr val="bg1"/>
                </a:solidFill>
                <a:latin typeface="Comic Sans MS" panose="030F0702030302020204" pitchFamily="66" charset="0"/>
              </a:rPr>
              <a:t> that’ll help. Again, school is always there for you. If in crisis use the following links:</a:t>
            </a:r>
          </a:p>
          <a:p>
            <a:pPr marL="285750" indent="-285750">
              <a:buFont typeface="Arial" panose="020B0604020202020204" pitchFamily="34" charset="0"/>
              <a:buChar char="•"/>
            </a:pPr>
            <a:r>
              <a:rPr lang="en-US" dirty="0">
                <a:latin typeface="Comic Sans MS" panose="030F0702030302020204" pitchFamily="66" charset="0"/>
                <a:hlinkClick r:id="rId3"/>
              </a:rPr>
              <a:t>Get urgent help (youngminds.org.uk)</a:t>
            </a:r>
            <a:endParaRPr lang="en-US"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hlinkClick r:id="rId4"/>
              </a:rPr>
              <a:t>Get Support | Childline</a:t>
            </a: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r>
              <a:rPr lang="en-US" dirty="0">
                <a:latin typeface="Comic Sans MS" panose="030F0702030302020204" pitchFamily="66" charset="0"/>
                <a:hlinkClick r:id="rId5"/>
              </a:rPr>
              <a:t>Mental Health Helpline for Urgent Help - NHS (www.nhs.uk)</a:t>
            </a:r>
            <a:endParaRPr lang="en-US" dirty="0">
              <a:latin typeface="Comic Sans MS" panose="030F0702030302020204" pitchFamily="66" charset="0"/>
            </a:endParaRPr>
          </a:p>
        </p:txBody>
      </p:sp>
      <p:sp>
        <p:nvSpPr>
          <p:cNvPr id="4" name="TextBox 3"/>
          <p:cNvSpPr txBox="1"/>
          <p:nvPr/>
        </p:nvSpPr>
        <p:spPr>
          <a:xfrm>
            <a:off x="338407" y="161470"/>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pic>
        <p:nvPicPr>
          <p:cNvPr id="2" name="Picture 1">
            <a:extLst>
              <a:ext uri="{FF2B5EF4-FFF2-40B4-BE49-F238E27FC236}">
                <a16:creationId xmlns:a16="http://schemas.microsoft.com/office/drawing/2014/main" id="{A0BE684B-EF4C-4298-B6C0-087763B38036}"/>
              </a:ext>
            </a:extLst>
          </p:cNvPr>
          <p:cNvPicPr>
            <a:picLocks noChangeAspect="1"/>
          </p:cNvPicPr>
          <p:nvPr/>
        </p:nvPicPr>
        <p:blipFill>
          <a:blip r:embed="rId6"/>
          <a:stretch>
            <a:fillRect/>
          </a:stretch>
        </p:blipFill>
        <p:spPr>
          <a:xfrm rot="19695219">
            <a:off x="528976" y="2468530"/>
            <a:ext cx="4048125" cy="2686050"/>
          </a:xfrm>
          <a:prstGeom prst="rect">
            <a:avLst/>
          </a:prstGeom>
        </p:spPr>
      </p:pic>
    </p:spTree>
    <p:extLst>
      <p:ext uri="{BB962C8B-B14F-4D97-AF65-F5344CB8AC3E}">
        <p14:creationId xmlns:p14="http://schemas.microsoft.com/office/powerpoint/2010/main" val="3318659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77148" y="5605406"/>
            <a:ext cx="2276955" cy="10411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D62D896-53F3-49AA-A274-F19A88D445D9}"/>
              </a:ext>
            </a:extLst>
          </p:cNvPr>
          <p:cNvSpPr txBox="1"/>
          <p:nvPr/>
        </p:nvSpPr>
        <p:spPr>
          <a:xfrm>
            <a:off x="6360030" y="886408"/>
            <a:ext cx="5142213" cy="1200329"/>
          </a:xfrm>
          <a:prstGeom prst="rect">
            <a:avLst/>
          </a:prstGeom>
          <a:noFill/>
        </p:spPr>
        <p:txBody>
          <a:bodyPr wrap="square" rtlCol="0">
            <a:spAutoFit/>
          </a:bodyPr>
          <a:lstStyle/>
          <a:p>
            <a:r>
              <a:rPr lang="en-GB" dirty="0">
                <a:solidFill>
                  <a:schemeClr val="bg1"/>
                </a:solidFill>
                <a:latin typeface="Comic Sans MS" panose="030F0702030302020204" pitchFamily="66" charset="0"/>
              </a:rPr>
              <a:t>We know that in the first lockdown many young people (and adults) found it really tough. The majority of people said that they felt that their mental health had declined</a:t>
            </a:r>
          </a:p>
        </p:txBody>
      </p:sp>
      <p:pic>
        <p:nvPicPr>
          <p:cNvPr id="5" name="Picture 4">
            <a:extLst>
              <a:ext uri="{FF2B5EF4-FFF2-40B4-BE49-F238E27FC236}">
                <a16:creationId xmlns:a16="http://schemas.microsoft.com/office/drawing/2014/main" id="{A7431EEC-1B83-4E02-A9B8-245861AAC848}"/>
              </a:ext>
            </a:extLst>
          </p:cNvPr>
          <p:cNvPicPr>
            <a:picLocks noChangeAspect="1"/>
          </p:cNvPicPr>
          <p:nvPr/>
        </p:nvPicPr>
        <p:blipFill>
          <a:blip r:embed="rId3"/>
          <a:stretch>
            <a:fillRect/>
          </a:stretch>
        </p:blipFill>
        <p:spPr>
          <a:xfrm>
            <a:off x="6238221" y="2391728"/>
            <a:ext cx="5512525" cy="3937518"/>
          </a:xfrm>
          <a:prstGeom prst="rect">
            <a:avLst/>
          </a:prstGeom>
        </p:spPr>
      </p:pic>
    </p:spTree>
    <p:extLst>
      <p:ext uri="{BB962C8B-B14F-4D97-AF65-F5344CB8AC3E}">
        <p14:creationId xmlns:p14="http://schemas.microsoft.com/office/powerpoint/2010/main" val="38107024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pic>
        <p:nvPicPr>
          <p:cNvPr id="6" name="Picture 6"/>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77148" y="5605406"/>
            <a:ext cx="2276955" cy="10411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D62D896-53F3-49AA-A274-F19A88D445D9}"/>
              </a:ext>
            </a:extLst>
          </p:cNvPr>
          <p:cNvSpPr txBox="1"/>
          <p:nvPr/>
        </p:nvSpPr>
        <p:spPr>
          <a:xfrm>
            <a:off x="6754318" y="457200"/>
            <a:ext cx="5142213" cy="2585323"/>
          </a:xfrm>
          <a:prstGeom prst="rect">
            <a:avLst/>
          </a:prstGeom>
          <a:noFill/>
        </p:spPr>
        <p:txBody>
          <a:bodyPr wrap="square" rtlCol="0">
            <a:spAutoFit/>
          </a:bodyPr>
          <a:lstStyle/>
          <a:p>
            <a:r>
              <a:rPr lang="en-GB" dirty="0">
                <a:solidFill>
                  <a:schemeClr val="bg1"/>
                </a:solidFill>
                <a:latin typeface="Comic Sans MS" panose="030F0702030302020204" pitchFamily="66" charset="0"/>
              </a:rPr>
              <a:t>After a really difficult 2020 many of us had hoped that 2021 would be much better. However, the decision to have a third national lockdown and close schools until at least February has come as quite a shock.</a:t>
            </a:r>
          </a:p>
          <a:p>
            <a:endParaRPr lang="en-GB" dirty="0">
              <a:solidFill>
                <a:schemeClr val="bg1"/>
              </a:solidFill>
              <a:latin typeface="Comic Sans MS" panose="030F0702030302020204" pitchFamily="66" charset="0"/>
            </a:endParaRPr>
          </a:p>
          <a:p>
            <a:r>
              <a:rPr lang="en-GB" dirty="0">
                <a:solidFill>
                  <a:schemeClr val="bg1"/>
                </a:solidFill>
                <a:latin typeface="Comic Sans MS" panose="030F0702030302020204" pitchFamily="66" charset="0"/>
              </a:rPr>
              <a:t>Yet again, it shows that some things are completely out of our control and for many of us that can leave us feeling very uneasy. </a:t>
            </a:r>
          </a:p>
        </p:txBody>
      </p:sp>
      <p:pic>
        <p:nvPicPr>
          <p:cNvPr id="3" name="Picture 2">
            <a:extLst>
              <a:ext uri="{FF2B5EF4-FFF2-40B4-BE49-F238E27FC236}">
                <a16:creationId xmlns:a16="http://schemas.microsoft.com/office/drawing/2014/main" id="{7E565775-9F48-46A3-B6DD-EF6E0E19B219}"/>
              </a:ext>
            </a:extLst>
          </p:cNvPr>
          <p:cNvPicPr>
            <a:picLocks noChangeAspect="1"/>
          </p:cNvPicPr>
          <p:nvPr/>
        </p:nvPicPr>
        <p:blipFill>
          <a:blip r:embed="rId3"/>
          <a:stretch>
            <a:fillRect/>
          </a:stretch>
        </p:blipFill>
        <p:spPr>
          <a:xfrm>
            <a:off x="6826695" y="3499723"/>
            <a:ext cx="4997458" cy="2999776"/>
          </a:xfrm>
          <a:prstGeom prst="rect">
            <a:avLst/>
          </a:prstGeom>
        </p:spPr>
      </p:pic>
    </p:spTree>
    <p:extLst>
      <p:ext uri="{BB962C8B-B14F-4D97-AF65-F5344CB8AC3E}">
        <p14:creationId xmlns:p14="http://schemas.microsoft.com/office/powerpoint/2010/main" val="2507971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sp>
        <p:nvSpPr>
          <p:cNvPr id="2" name="TextBox 1">
            <a:extLst>
              <a:ext uri="{FF2B5EF4-FFF2-40B4-BE49-F238E27FC236}">
                <a16:creationId xmlns:a16="http://schemas.microsoft.com/office/drawing/2014/main" id="{9D62D896-53F3-49AA-A274-F19A88D445D9}"/>
              </a:ext>
            </a:extLst>
          </p:cNvPr>
          <p:cNvSpPr txBox="1"/>
          <p:nvPr/>
        </p:nvSpPr>
        <p:spPr>
          <a:xfrm>
            <a:off x="6643537" y="329822"/>
            <a:ext cx="5142213" cy="1477328"/>
          </a:xfrm>
          <a:prstGeom prst="rect">
            <a:avLst/>
          </a:prstGeom>
          <a:noFill/>
        </p:spPr>
        <p:txBody>
          <a:bodyPr wrap="square" rtlCol="0">
            <a:spAutoFit/>
          </a:bodyPr>
          <a:lstStyle/>
          <a:p>
            <a:r>
              <a:rPr lang="en-GB" dirty="0">
                <a:solidFill>
                  <a:schemeClr val="bg1"/>
                </a:solidFill>
                <a:latin typeface="Comic Sans MS" panose="030F0702030302020204" pitchFamily="66" charset="0"/>
              </a:rPr>
              <a:t>It’s hard to imagine that this lockdown will be any less easy just because we’ve done it before. However, identifying the challenges we may face and having a plan of action to deal with it is a good start.</a:t>
            </a:r>
          </a:p>
        </p:txBody>
      </p:sp>
      <p:sp>
        <p:nvSpPr>
          <p:cNvPr id="7" name="TextBox 6">
            <a:extLst>
              <a:ext uri="{FF2B5EF4-FFF2-40B4-BE49-F238E27FC236}">
                <a16:creationId xmlns:a16="http://schemas.microsoft.com/office/drawing/2014/main" id="{6197EBFF-C643-42E2-8376-1FFD06B66949}"/>
              </a:ext>
            </a:extLst>
          </p:cNvPr>
          <p:cNvSpPr txBox="1"/>
          <p:nvPr/>
        </p:nvSpPr>
        <p:spPr>
          <a:xfrm>
            <a:off x="5058561" y="1998472"/>
            <a:ext cx="6672266" cy="1015663"/>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1: Increased anxiety</a:t>
            </a:r>
          </a:p>
          <a:p>
            <a:endParaRPr lang="en-GB" sz="2400" dirty="0">
              <a:solidFill>
                <a:schemeClr val="bg1"/>
              </a:solidFill>
              <a:latin typeface="Comic Sans MS" panose="030F0702030302020204" pitchFamily="66" charset="0"/>
            </a:endParaRPr>
          </a:p>
          <a:p>
            <a:r>
              <a:rPr lang="en-GB" sz="1200" dirty="0">
                <a:solidFill>
                  <a:schemeClr val="bg1"/>
                </a:solidFill>
                <a:latin typeface="Comic Sans MS" panose="030F0702030302020204" pitchFamily="66" charset="0"/>
              </a:rPr>
              <a:t> </a:t>
            </a:r>
          </a:p>
        </p:txBody>
      </p:sp>
      <p:sp>
        <p:nvSpPr>
          <p:cNvPr id="8" name="TextBox 7">
            <a:extLst>
              <a:ext uri="{FF2B5EF4-FFF2-40B4-BE49-F238E27FC236}">
                <a16:creationId xmlns:a16="http://schemas.microsoft.com/office/drawing/2014/main" id="{37794E39-037D-4DD1-B966-7BF5755FD29F}"/>
              </a:ext>
            </a:extLst>
          </p:cNvPr>
          <p:cNvSpPr txBox="1"/>
          <p:nvPr/>
        </p:nvSpPr>
        <p:spPr>
          <a:xfrm>
            <a:off x="5058561" y="2432807"/>
            <a:ext cx="7048569" cy="923330"/>
          </a:xfrm>
          <a:prstGeom prst="rect">
            <a:avLst/>
          </a:prstGeom>
          <a:noFill/>
        </p:spPr>
        <p:txBody>
          <a:bodyPr wrap="square" rtlCol="0">
            <a:spAutoFit/>
          </a:bodyPr>
          <a:lstStyle/>
          <a:p>
            <a:r>
              <a:rPr lang="en-GB" dirty="0">
                <a:solidFill>
                  <a:schemeClr val="bg1"/>
                </a:solidFill>
                <a:latin typeface="Comic Sans MS" panose="030F0702030302020204" pitchFamily="66" charset="0"/>
              </a:rPr>
              <a:t>You might find yourself worrying more than usual about things. Whether it’s worrying about the virus itself, school, family members and friendship groups.</a:t>
            </a:r>
          </a:p>
        </p:txBody>
      </p:sp>
      <p:sp>
        <p:nvSpPr>
          <p:cNvPr id="9" name="TextBox 8">
            <a:extLst>
              <a:ext uri="{FF2B5EF4-FFF2-40B4-BE49-F238E27FC236}">
                <a16:creationId xmlns:a16="http://schemas.microsoft.com/office/drawing/2014/main" id="{7462AD12-BB2D-44E6-B849-2F7D559DBEA5}"/>
              </a:ext>
            </a:extLst>
          </p:cNvPr>
          <p:cNvSpPr txBox="1"/>
          <p:nvPr/>
        </p:nvSpPr>
        <p:spPr>
          <a:xfrm>
            <a:off x="4356804" y="3419274"/>
            <a:ext cx="7669355" cy="3416320"/>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Get enough sleep</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Exercise</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Take time out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Learn some breathing exercises </a:t>
            </a:r>
            <a:r>
              <a:rPr lang="en-GB" dirty="0">
                <a:solidFill>
                  <a:schemeClr val="bg1"/>
                </a:solidFill>
                <a:latin typeface="Comic Sans MS" panose="030F0702030302020204" pitchFamily="66" charset="0"/>
                <a:hlinkClick r:id="rId2"/>
              </a:rPr>
              <a:t>https://www.youtube.com/watch?v=5DqTuWve9t8</a:t>
            </a: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r>
              <a:rPr lang="en-GB" dirty="0">
                <a:solidFill>
                  <a:schemeClr val="bg1"/>
                </a:solidFill>
                <a:latin typeface="Comic Sans MS" panose="030F0702030302020204" pitchFamily="66" charset="0"/>
              </a:rPr>
              <a:t>Cut out stimulants from your diet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Do something that you enjoy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Share your feelings with someone and talk it through</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Learn mindfulness </a:t>
            </a:r>
            <a:r>
              <a:rPr lang="en-GB" dirty="0">
                <a:solidFill>
                  <a:schemeClr val="bg1"/>
                </a:solidFill>
                <a:latin typeface="Comic Sans MS" panose="030F0702030302020204" pitchFamily="66" charset="0"/>
                <a:hlinkClick r:id="rId3"/>
              </a:rPr>
              <a:t>https://www.youtube.com/watch?v=inpok4MKVLM</a:t>
            </a: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pic>
        <p:nvPicPr>
          <p:cNvPr id="10" name="Picture 9">
            <a:extLst>
              <a:ext uri="{FF2B5EF4-FFF2-40B4-BE49-F238E27FC236}">
                <a16:creationId xmlns:a16="http://schemas.microsoft.com/office/drawing/2014/main" id="{E9ED1607-1603-4185-9195-874486E7DDCE}"/>
              </a:ext>
            </a:extLst>
          </p:cNvPr>
          <p:cNvPicPr>
            <a:picLocks noChangeAspect="1"/>
          </p:cNvPicPr>
          <p:nvPr/>
        </p:nvPicPr>
        <p:blipFill rotWithShape="1">
          <a:blip r:embed="rId4"/>
          <a:srcRect b="4858"/>
          <a:stretch/>
        </p:blipFill>
        <p:spPr>
          <a:xfrm>
            <a:off x="324960" y="2441737"/>
            <a:ext cx="3655541" cy="3477986"/>
          </a:xfrm>
          <a:prstGeom prst="rect">
            <a:avLst/>
          </a:prstGeom>
        </p:spPr>
      </p:pic>
    </p:spTree>
    <p:extLst>
      <p:ext uri="{BB962C8B-B14F-4D97-AF65-F5344CB8AC3E}">
        <p14:creationId xmlns:p14="http://schemas.microsoft.com/office/powerpoint/2010/main" val="12000472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1015663"/>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2: Sleep dysregulation</a:t>
            </a:r>
          </a:p>
          <a:p>
            <a:endParaRPr lang="en-GB" sz="2400" dirty="0">
              <a:solidFill>
                <a:schemeClr val="bg1"/>
              </a:solidFill>
              <a:latin typeface="Comic Sans MS" panose="030F0702030302020204" pitchFamily="66" charset="0"/>
            </a:endParaRPr>
          </a:p>
          <a:p>
            <a:r>
              <a:rPr lang="en-GB" sz="1200" dirty="0">
                <a:solidFill>
                  <a:schemeClr val="bg1"/>
                </a:solidFill>
                <a:latin typeface="Comic Sans MS" panose="030F0702030302020204" pitchFamily="66" charset="0"/>
              </a:rPr>
              <a:t> </a:t>
            </a:r>
          </a:p>
        </p:txBody>
      </p:sp>
      <p:sp>
        <p:nvSpPr>
          <p:cNvPr id="3" name="TextBox 2">
            <a:extLst>
              <a:ext uri="{FF2B5EF4-FFF2-40B4-BE49-F238E27FC236}">
                <a16:creationId xmlns:a16="http://schemas.microsoft.com/office/drawing/2014/main" id="{D02B7957-57F9-46B3-AC71-BAC352062280}"/>
              </a:ext>
            </a:extLst>
          </p:cNvPr>
          <p:cNvSpPr txBox="1"/>
          <p:nvPr/>
        </p:nvSpPr>
        <p:spPr>
          <a:xfrm>
            <a:off x="5612235" y="796954"/>
            <a:ext cx="6258187" cy="1754326"/>
          </a:xfrm>
          <a:prstGeom prst="rect">
            <a:avLst/>
          </a:prstGeom>
          <a:noFill/>
        </p:spPr>
        <p:txBody>
          <a:bodyPr wrap="square" rtlCol="0">
            <a:spAutoFit/>
          </a:bodyPr>
          <a:lstStyle/>
          <a:p>
            <a:r>
              <a:rPr lang="en-GB" dirty="0">
                <a:solidFill>
                  <a:schemeClr val="bg1"/>
                </a:solidFill>
                <a:latin typeface="Comic Sans MS" panose="030F0702030302020204" pitchFamily="66" charset="0"/>
              </a:rPr>
              <a:t>Sleep experts have agreed for many years that the optimum time for teenagers to go to bed is around midnight but that they should wake at 11:00am. The school system has regulated teenagers sleep differently but in the last lockdown many teenagers became almost completely nocturnal. You need to strike a balance. </a:t>
            </a:r>
          </a:p>
        </p:txBody>
      </p:sp>
      <p:pic>
        <p:nvPicPr>
          <p:cNvPr id="8" name="Picture 7">
            <a:extLst>
              <a:ext uri="{FF2B5EF4-FFF2-40B4-BE49-F238E27FC236}">
                <a16:creationId xmlns:a16="http://schemas.microsoft.com/office/drawing/2014/main" id="{8103359A-F93E-49EA-9B50-D21AF876AC6F}"/>
              </a:ext>
            </a:extLst>
          </p:cNvPr>
          <p:cNvPicPr>
            <a:picLocks noChangeAspect="1"/>
          </p:cNvPicPr>
          <p:nvPr/>
        </p:nvPicPr>
        <p:blipFill rotWithShape="1">
          <a:blip r:embed="rId2"/>
          <a:srcRect l="28393" t="6803" r="37550" b="10476"/>
          <a:stretch/>
        </p:blipFill>
        <p:spPr>
          <a:xfrm rot="1912522">
            <a:off x="622297" y="2735936"/>
            <a:ext cx="3750970" cy="5124920"/>
          </a:xfrm>
          <a:prstGeom prst="rect">
            <a:avLst/>
          </a:prstGeom>
        </p:spPr>
      </p:pic>
      <p:sp>
        <p:nvSpPr>
          <p:cNvPr id="12" name="TextBox 11">
            <a:extLst>
              <a:ext uri="{FF2B5EF4-FFF2-40B4-BE49-F238E27FC236}">
                <a16:creationId xmlns:a16="http://schemas.microsoft.com/office/drawing/2014/main" id="{736D745E-1C90-425D-A564-2F568962C79F}"/>
              </a:ext>
            </a:extLst>
          </p:cNvPr>
          <p:cNvSpPr txBox="1"/>
          <p:nvPr/>
        </p:nvSpPr>
        <p:spPr>
          <a:xfrm>
            <a:off x="5638482" y="2919100"/>
            <a:ext cx="7669355" cy="3416320"/>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Get enough sleep - 9.5 hours per night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Go to bed and wake at the same time each day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Reduce screen time before bed</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Do not consume caffeine before bed</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Do not eat too much before bed</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Do plenty of exercise</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Keep your room tidy and uncluttered</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If you’re doing your school work in your room don’t leave</a:t>
            </a:r>
          </a:p>
          <a:p>
            <a:r>
              <a:rPr lang="en-GB" dirty="0">
                <a:solidFill>
                  <a:schemeClr val="bg1"/>
                </a:solidFill>
                <a:latin typeface="Comic Sans MS" panose="030F0702030302020204" pitchFamily="66" charset="0"/>
              </a:rPr>
              <a:t>    it out overnight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Develop a bedtime ritual and prepare for sleep </a:t>
            </a:r>
          </a:p>
          <a:p>
            <a:pPr marL="285750" indent="-285750">
              <a:buFont typeface="Arial" panose="020B0604020202020204" pitchFamily="34" charset="0"/>
              <a:buChar char="•"/>
            </a:pPr>
            <a:r>
              <a:rPr lang="en-US" dirty="0">
                <a:latin typeface="Comic Sans MS" panose="030F0702030302020204" pitchFamily="66" charset="0"/>
                <a:hlinkClick r:id="rId3"/>
              </a:rPr>
              <a:t>(47) Sleep: A bedtime story - YouTube</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912749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1015663"/>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3: Lack of routine</a:t>
            </a:r>
          </a:p>
          <a:p>
            <a:endParaRPr lang="en-GB" sz="2400" dirty="0">
              <a:solidFill>
                <a:schemeClr val="bg1"/>
              </a:solidFill>
              <a:latin typeface="Comic Sans MS" panose="030F0702030302020204" pitchFamily="66" charset="0"/>
            </a:endParaRPr>
          </a:p>
          <a:p>
            <a:r>
              <a:rPr lang="en-GB" sz="1200" dirty="0">
                <a:solidFill>
                  <a:schemeClr val="bg1"/>
                </a:solidFill>
                <a:latin typeface="Comic Sans MS" panose="030F0702030302020204" pitchFamily="66" charset="0"/>
              </a:rPr>
              <a:t> </a:t>
            </a:r>
          </a:p>
        </p:txBody>
      </p:sp>
      <p:sp>
        <p:nvSpPr>
          <p:cNvPr id="8" name="TextBox 7">
            <a:extLst>
              <a:ext uri="{FF2B5EF4-FFF2-40B4-BE49-F238E27FC236}">
                <a16:creationId xmlns:a16="http://schemas.microsoft.com/office/drawing/2014/main" id="{B2728E14-C790-4827-BA5D-1B39CFD0EDE4}"/>
              </a:ext>
            </a:extLst>
          </p:cNvPr>
          <p:cNvSpPr txBox="1"/>
          <p:nvPr/>
        </p:nvSpPr>
        <p:spPr>
          <a:xfrm>
            <a:off x="5612235" y="796954"/>
            <a:ext cx="6258187" cy="923330"/>
          </a:xfrm>
          <a:prstGeom prst="rect">
            <a:avLst/>
          </a:prstGeom>
          <a:noFill/>
        </p:spPr>
        <p:txBody>
          <a:bodyPr wrap="square" rtlCol="0">
            <a:spAutoFit/>
          </a:bodyPr>
          <a:lstStyle/>
          <a:p>
            <a:r>
              <a:rPr lang="en-GB" dirty="0">
                <a:solidFill>
                  <a:schemeClr val="bg1"/>
                </a:solidFill>
                <a:latin typeface="Comic Sans MS" panose="030F0702030302020204" pitchFamily="66" charset="0"/>
              </a:rPr>
              <a:t>The school day forms a constant routine. Close school and it’s all too easy for those routines to disappear really quickly.   </a:t>
            </a:r>
          </a:p>
        </p:txBody>
      </p:sp>
      <p:sp>
        <p:nvSpPr>
          <p:cNvPr id="9" name="TextBox 8">
            <a:extLst>
              <a:ext uri="{FF2B5EF4-FFF2-40B4-BE49-F238E27FC236}">
                <a16:creationId xmlns:a16="http://schemas.microsoft.com/office/drawing/2014/main" id="{8CE2E422-591A-4D19-8568-CE176061CB38}"/>
              </a:ext>
            </a:extLst>
          </p:cNvPr>
          <p:cNvSpPr txBox="1"/>
          <p:nvPr/>
        </p:nvSpPr>
        <p:spPr>
          <a:xfrm>
            <a:off x="5074460" y="2189086"/>
            <a:ext cx="7669355" cy="3416320"/>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Go to bed an wake at the same time each day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Get washed and dressed as soon as you get up (don’t lounge </a:t>
            </a:r>
          </a:p>
          <a:p>
            <a:r>
              <a:rPr lang="en-GB" dirty="0">
                <a:solidFill>
                  <a:schemeClr val="bg1"/>
                </a:solidFill>
                <a:latin typeface="Comic Sans MS" panose="030F0702030302020204" pitchFamily="66" charset="0"/>
              </a:rPr>
              <a:t>    in PJs all day)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Eat at the same time (or thereabouts) each day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Build exercise into your daily routine</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Block calendar your work. Work for 50 mins then break </a:t>
            </a:r>
          </a:p>
          <a:p>
            <a:r>
              <a:rPr lang="en-GB" dirty="0">
                <a:solidFill>
                  <a:schemeClr val="bg1"/>
                </a:solidFill>
                <a:latin typeface="Comic Sans MS" panose="030F0702030302020204" pitchFamily="66" charset="0"/>
              </a:rPr>
              <a:t>    for 20 mins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Set yourself clear start and finish times and stick to it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Create to do lists in order to manage your work</a:t>
            </a: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pic>
        <p:nvPicPr>
          <p:cNvPr id="2" name="Picture 1">
            <a:extLst>
              <a:ext uri="{FF2B5EF4-FFF2-40B4-BE49-F238E27FC236}">
                <a16:creationId xmlns:a16="http://schemas.microsoft.com/office/drawing/2014/main" id="{2C06135C-3594-42A9-A330-AD1CD37DD964}"/>
              </a:ext>
            </a:extLst>
          </p:cNvPr>
          <p:cNvPicPr>
            <a:picLocks noChangeAspect="1"/>
          </p:cNvPicPr>
          <p:nvPr/>
        </p:nvPicPr>
        <p:blipFill>
          <a:blip r:embed="rId2"/>
          <a:stretch>
            <a:fillRect/>
          </a:stretch>
        </p:blipFill>
        <p:spPr>
          <a:xfrm>
            <a:off x="886792" y="2215550"/>
            <a:ext cx="3877055" cy="3453511"/>
          </a:xfrm>
          <a:prstGeom prst="rect">
            <a:avLst/>
          </a:prstGeom>
        </p:spPr>
      </p:pic>
    </p:spTree>
    <p:extLst>
      <p:ext uri="{BB962C8B-B14F-4D97-AF65-F5344CB8AC3E}">
        <p14:creationId xmlns:p14="http://schemas.microsoft.com/office/powerpoint/2010/main" val="5709468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1015663"/>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4: School work</a:t>
            </a:r>
          </a:p>
          <a:p>
            <a:endParaRPr lang="en-GB" sz="2400" dirty="0">
              <a:solidFill>
                <a:schemeClr val="bg1"/>
              </a:solidFill>
              <a:latin typeface="Comic Sans MS" panose="030F0702030302020204" pitchFamily="66" charset="0"/>
            </a:endParaRPr>
          </a:p>
          <a:p>
            <a:r>
              <a:rPr lang="en-GB" sz="1200" dirty="0">
                <a:solidFill>
                  <a:schemeClr val="bg1"/>
                </a:solidFill>
                <a:latin typeface="Comic Sans MS" panose="030F0702030302020204" pitchFamily="66" charset="0"/>
              </a:rPr>
              <a:t> </a:t>
            </a:r>
          </a:p>
        </p:txBody>
      </p:sp>
      <p:sp>
        <p:nvSpPr>
          <p:cNvPr id="8" name="TextBox 7">
            <a:extLst>
              <a:ext uri="{FF2B5EF4-FFF2-40B4-BE49-F238E27FC236}">
                <a16:creationId xmlns:a16="http://schemas.microsoft.com/office/drawing/2014/main" id="{1F615DE2-4EBF-47AC-B3CB-5934C6965794}"/>
              </a:ext>
            </a:extLst>
          </p:cNvPr>
          <p:cNvSpPr txBox="1"/>
          <p:nvPr/>
        </p:nvSpPr>
        <p:spPr>
          <a:xfrm>
            <a:off x="5523562" y="918252"/>
            <a:ext cx="6258187" cy="1477328"/>
          </a:xfrm>
          <a:prstGeom prst="rect">
            <a:avLst/>
          </a:prstGeom>
          <a:noFill/>
        </p:spPr>
        <p:txBody>
          <a:bodyPr wrap="square" rtlCol="0">
            <a:spAutoFit/>
          </a:bodyPr>
          <a:lstStyle/>
          <a:p>
            <a:r>
              <a:rPr lang="en-GB" dirty="0">
                <a:solidFill>
                  <a:schemeClr val="bg1"/>
                </a:solidFill>
                <a:latin typeface="Comic Sans MS" panose="030F0702030302020204" pitchFamily="66" charset="0"/>
              </a:rPr>
              <a:t>The school work is building up on SMHW and you’re getting overwhelmed. You can’t maintain your concentration and lack motivation. The more behind you get, the more you’re worrying but the less inclined you feel to do it.</a:t>
            </a:r>
          </a:p>
        </p:txBody>
      </p:sp>
      <p:sp>
        <p:nvSpPr>
          <p:cNvPr id="9" name="TextBox 8">
            <a:extLst>
              <a:ext uri="{FF2B5EF4-FFF2-40B4-BE49-F238E27FC236}">
                <a16:creationId xmlns:a16="http://schemas.microsoft.com/office/drawing/2014/main" id="{F280DDBB-DC2D-46AA-9B33-71BFDB8B870E}"/>
              </a:ext>
            </a:extLst>
          </p:cNvPr>
          <p:cNvSpPr txBox="1"/>
          <p:nvPr/>
        </p:nvSpPr>
        <p:spPr>
          <a:xfrm>
            <a:off x="4609538" y="2705006"/>
            <a:ext cx="7669355" cy="3139321"/>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Get enough sleep to help concentration</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Block out time when you’ll work and stick to it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Remove other distractions; leave your phone in a different room</a:t>
            </a:r>
          </a:p>
          <a:p>
            <a:r>
              <a:rPr lang="en-GB" dirty="0">
                <a:solidFill>
                  <a:schemeClr val="bg1"/>
                </a:solidFill>
                <a:latin typeface="Comic Sans MS" panose="030F0702030302020204" pitchFamily="66" charset="0"/>
              </a:rPr>
              <a:t>    while you work</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Create to do lists. Do your work in order of priority based on deadlines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Drink plenty of water (aids concentration)</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Speak out and don’t bury your head in the sand. If you’re getting behind contact your teacher. They will come up with a plan to help you out</a:t>
            </a:r>
          </a:p>
        </p:txBody>
      </p:sp>
      <p:pic>
        <p:nvPicPr>
          <p:cNvPr id="2" name="Picture 1">
            <a:extLst>
              <a:ext uri="{FF2B5EF4-FFF2-40B4-BE49-F238E27FC236}">
                <a16:creationId xmlns:a16="http://schemas.microsoft.com/office/drawing/2014/main" id="{7FF2B276-E746-4E2C-90A0-60BE268FE1BF}"/>
              </a:ext>
            </a:extLst>
          </p:cNvPr>
          <p:cNvPicPr>
            <a:picLocks noChangeAspect="1"/>
          </p:cNvPicPr>
          <p:nvPr/>
        </p:nvPicPr>
        <p:blipFill>
          <a:blip r:embed="rId2"/>
          <a:stretch>
            <a:fillRect/>
          </a:stretch>
        </p:blipFill>
        <p:spPr>
          <a:xfrm rot="21184650">
            <a:off x="1117366" y="2047373"/>
            <a:ext cx="2965716" cy="4685831"/>
          </a:xfrm>
          <a:prstGeom prst="rect">
            <a:avLst/>
          </a:prstGeom>
        </p:spPr>
      </p:pic>
    </p:spTree>
    <p:extLst>
      <p:ext uri="{BB962C8B-B14F-4D97-AF65-F5344CB8AC3E}">
        <p14:creationId xmlns:p14="http://schemas.microsoft.com/office/powerpoint/2010/main" val="137018825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06250" y="329822"/>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1015663"/>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5: Diet</a:t>
            </a:r>
          </a:p>
          <a:p>
            <a:endParaRPr lang="en-GB" sz="2400" dirty="0">
              <a:solidFill>
                <a:schemeClr val="bg1"/>
              </a:solidFill>
              <a:latin typeface="Comic Sans MS" panose="030F0702030302020204" pitchFamily="66" charset="0"/>
            </a:endParaRPr>
          </a:p>
          <a:p>
            <a:r>
              <a:rPr lang="en-GB" sz="1200" dirty="0">
                <a:solidFill>
                  <a:schemeClr val="bg1"/>
                </a:solidFill>
                <a:latin typeface="Comic Sans MS" panose="030F0702030302020204" pitchFamily="66" charset="0"/>
              </a:rPr>
              <a:t> </a:t>
            </a:r>
          </a:p>
        </p:txBody>
      </p:sp>
      <p:sp>
        <p:nvSpPr>
          <p:cNvPr id="2" name="TextBox 1">
            <a:extLst>
              <a:ext uri="{FF2B5EF4-FFF2-40B4-BE49-F238E27FC236}">
                <a16:creationId xmlns:a16="http://schemas.microsoft.com/office/drawing/2014/main" id="{9563721C-8AC4-4299-90C6-A730FC1673A2}"/>
              </a:ext>
            </a:extLst>
          </p:cNvPr>
          <p:cNvSpPr txBox="1"/>
          <p:nvPr/>
        </p:nvSpPr>
        <p:spPr>
          <a:xfrm>
            <a:off x="5756988" y="737118"/>
            <a:ext cx="6204857" cy="1200329"/>
          </a:xfrm>
          <a:prstGeom prst="rect">
            <a:avLst/>
          </a:prstGeom>
          <a:noFill/>
        </p:spPr>
        <p:txBody>
          <a:bodyPr wrap="square" rtlCol="0">
            <a:spAutoFit/>
          </a:bodyPr>
          <a:lstStyle/>
          <a:p>
            <a:r>
              <a:rPr lang="en-GB" dirty="0">
                <a:solidFill>
                  <a:schemeClr val="bg1"/>
                </a:solidFill>
                <a:latin typeface="Comic Sans MS" panose="030F0702030302020204" pitchFamily="66" charset="0"/>
              </a:rPr>
              <a:t>Many of you may be having to prepare your own food if your parents aren’t around. Or it might be that you are developing a routine different to the rest of the household so you’re eating at different times.</a:t>
            </a:r>
          </a:p>
        </p:txBody>
      </p:sp>
      <p:sp>
        <p:nvSpPr>
          <p:cNvPr id="9" name="TextBox 8">
            <a:extLst>
              <a:ext uri="{FF2B5EF4-FFF2-40B4-BE49-F238E27FC236}">
                <a16:creationId xmlns:a16="http://schemas.microsoft.com/office/drawing/2014/main" id="{FB9C226C-BBCE-4F4D-8DE1-6B2D3F10D9FD}"/>
              </a:ext>
            </a:extLst>
          </p:cNvPr>
          <p:cNvSpPr txBox="1"/>
          <p:nvPr/>
        </p:nvSpPr>
        <p:spPr>
          <a:xfrm>
            <a:off x="5331803" y="2089399"/>
            <a:ext cx="7669355" cy="2585323"/>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Maintain a healthy balanced diet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Reduce your sugar and caffeine consumption</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Get up and have breakfast</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Eat at similar times each day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Avoid unhealthy snacking </a:t>
            </a:r>
            <a:r>
              <a:rPr lang="en-GB" dirty="0">
                <a:latin typeface="Comic Sans MS" panose="030F0702030302020204" pitchFamily="66" charset="0"/>
                <a:hlinkClick r:id="rId2"/>
              </a:rPr>
              <a:t>Staying healthy | Childline</a:t>
            </a: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pic>
        <p:nvPicPr>
          <p:cNvPr id="3" name="Picture 2">
            <a:extLst>
              <a:ext uri="{FF2B5EF4-FFF2-40B4-BE49-F238E27FC236}">
                <a16:creationId xmlns:a16="http://schemas.microsoft.com/office/drawing/2014/main" id="{B4F6D1DB-AA53-4DCE-9735-1535026DCC64}"/>
              </a:ext>
            </a:extLst>
          </p:cNvPr>
          <p:cNvPicPr>
            <a:picLocks noChangeAspect="1"/>
          </p:cNvPicPr>
          <p:nvPr/>
        </p:nvPicPr>
        <p:blipFill>
          <a:blip r:embed="rId3"/>
          <a:stretch>
            <a:fillRect/>
          </a:stretch>
        </p:blipFill>
        <p:spPr>
          <a:xfrm rot="20497902">
            <a:off x="375621" y="2202662"/>
            <a:ext cx="4714219" cy="3535664"/>
          </a:xfrm>
          <a:prstGeom prst="rect">
            <a:avLst/>
          </a:prstGeom>
        </p:spPr>
      </p:pic>
    </p:spTree>
    <p:extLst>
      <p:ext uri="{BB962C8B-B14F-4D97-AF65-F5344CB8AC3E}">
        <p14:creationId xmlns:p14="http://schemas.microsoft.com/office/powerpoint/2010/main" val="17389066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197EBFF-C643-42E2-8376-1FFD06B66949}"/>
              </a:ext>
            </a:extLst>
          </p:cNvPr>
          <p:cNvSpPr txBox="1"/>
          <p:nvPr/>
        </p:nvSpPr>
        <p:spPr>
          <a:xfrm>
            <a:off x="5830348" y="186450"/>
            <a:ext cx="6672266" cy="1015663"/>
          </a:xfrm>
          <a:prstGeom prst="rect">
            <a:avLst/>
          </a:prstGeom>
          <a:noFill/>
        </p:spPr>
        <p:txBody>
          <a:bodyPr wrap="square" rtlCol="0">
            <a:spAutoFit/>
          </a:bodyPr>
          <a:lstStyle/>
          <a:p>
            <a:r>
              <a:rPr lang="en-GB" sz="2400" dirty="0">
                <a:solidFill>
                  <a:schemeClr val="bg1"/>
                </a:solidFill>
                <a:latin typeface="Comic Sans MS" panose="030F0702030302020204" pitchFamily="66" charset="0"/>
              </a:rPr>
              <a:t>Challenge 6: Exercise</a:t>
            </a:r>
          </a:p>
          <a:p>
            <a:endParaRPr lang="en-GB" sz="2400" dirty="0">
              <a:solidFill>
                <a:schemeClr val="bg1"/>
              </a:solidFill>
              <a:latin typeface="Comic Sans MS" panose="030F0702030302020204" pitchFamily="66" charset="0"/>
            </a:endParaRPr>
          </a:p>
          <a:p>
            <a:r>
              <a:rPr lang="en-GB" sz="1200" dirty="0">
                <a:solidFill>
                  <a:schemeClr val="bg1"/>
                </a:solidFill>
                <a:latin typeface="Comic Sans MS" panose="030F0702030302020204" pitchFamily="66" charset="0"/>
              </a:rPr>
              <a:t> </a:t>
            </a:r>
          </a:p>
        </p:txBody>
      </p:sp>
      <p:sp>
        <p:nvSpPr>
          <p:cNvPr id="8" name="TextBox 7">
            <a:extLst>
              <a:ext uri="{FF2B5EF4-FFF2-40B4-BE49-F238E27FC236}">
                <a16:creationId xmlns:a16="http://schemas.microsoft.com/office/drawing/2014/main" id="{F8DD98C2-1CD4-4F9B-B6CE-78D971761BB8}"/>
              </a:ext>
            </a:extLst>
          </p:cNvPr>
          <p:cNvSpPr txBox="1"/>
          <p:nvPr/>
        </p:nvSpPr>
        <p:spPr>
          <a:xfrm>
            <a:off x="5523562" y="918252"/>
            <a:ext cx="6258187" cy="2585323"/>
          </a:xfrm>
          <a:prstGeom prst="rect">
            <a:avLst/>
          </a:prstGeom>
          <a:noFill/>
        </p:spPr>
        <p:txBody>
          <a:bodyPr wrap="square" rtlCol="0">
            <a:spAutoFit/>
          </a:bodyPr>
          <a:lstStyle/>
          <a:p>
            <a:r>
              <a:rPr lang="en-GB" dirty="0">
                <a:solidFill>
                  <a:schemeClr val="bg1"/>
                </a:solidFill>
                <a:latin typeface="Comic Sans MS" panose="030F0702030302020204" pitchFamily="66" charset="0"/>
              </a:rPr>
              <a:t>Make sure you’re getting out and about every day for some fresh air and exercise. As it stands there’s no limit on how much exercise you can do but team sports are banned. You can also meet up with one other person. Though clearly if they’re from outside your household you need to socially distance. Here’s why exercise is so good for you:</a:t>
            </a:r>
          </a:p>
          <a:p>
            <a:r>
              <a:rPr lang="en-US" dirty="0">
                <a:latin typeface="Comic Sans MS" panose="030F0702030302020204" pitchFamily="66" charset="0"/>
                <a:hlinkClick r:id="rId2"/>
              </a:rPr>
              <a:t>(47) How Exercise Affects Your Body and Mind - YouTube</a:t>
            </a:r>
            <a:endParaRPr lang="en-GB" dirty="0">
              <a:solidFill>
                <a:schemeClr val="bg1"/>
              </a:solidFill>
              <a:latin typeface="Comic Sans MS" panose="030F0702030302020204" pitchFamily="66" charset="0"/>
            </a:endParaRPr>
          </a:p>
        </p:txBody>
      </p:sp>
      <p:sp>
        <p:nvSpPr>
          <p:cNvPr id="9" name="TextBox 8">
            <a:extLst>
              <a:ext uri="{FF2B5EF4-FFF2-40B4-BE49-F238E27FC236}">
                <a16:creationId xmlns:a16="http://schemas.microsoft.com/office/drawing/2014/main" id="{F778DD06-77A3-4125-9CCF-617014B46751}"/>
              </a:ext>
            </a:extLst>
          </p:cNvPr>
          <p:cNvSpPr txBox="1"/>
          <p:nvPr/>
        </p:nvSpPr>
        <p:spPr>
          <a:xfrm>
            <a:off x="4522644" y="3631425"/>
            <a:ext cx="7669355" cy="2862322"/>
          </a:xfrm>
          <a:prstGeom prst="rect">
            <a:avLst/>
          </a:prstGeom>
          <a:noFill/>
        </p:spPr>
        <p:txBody>
          <a:bodyPr wrap="square" rtlCol="0">
            <a:spAutoFit/>
          </a:bodyPr>
          <a:lstStyle/>
          <a:p>
            <a:r>
              <a:rPr lang="en-GB" dirty="0">
                <a:solidFill>
                  <a:schemeClr val="bg1"/>
                </a:solidFill>
                <a:latin typeface="Comic Sans MS" panose="030F0702030302020204" pitchFamily="66" charset="0"/>
              </a:rPr>
              <a:t>TOP TIPS:</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Build exercise into your routine</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Get up and walk away form your work area regularly</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Take advantage of the daylight; there’s flexibility with your school</a:t>
            </a:r>
          </a:p>
          <a:p>
            <a:r>
              <a:rPr lang="en-GB" dirty="0">
                <a:solidFill>
                  <a:schemeClr val="bg1"/>
                </a:solidFill>
                <a:latin typeface="Comic Sans MS" panose="030F0702030302020204" pitchFamily="66" charset="0"/>
              </a:rPr>
              <a:t>     commitments to do exercise in the middle of the day if you wish.</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Aim to do 30 minutes of exercise a day as a minimum</a:t>
            </a:r>
          </a:p>
          <a:p>
            <a:pPr marL="285750" indent="-285750">
              <a:buFont typeface="Arial" panose="020B0604020202020204" pitchFamily="34" charset="0"/>
              <a:buChar char="•"/>
            </a:pPr>
            <a:r>
              <a:rPr lang="en-GB" dirty="0">
                <a:solidFill>
                  <a:schemeClr val="bg1"/>
                </a:solidFill>
                <a:latin typeface="Comic Sans MS" panose="030F0702030302020204" pitchFamily="66" charset="0"/>
              </a:rPr>
              <a:t>You could do PE with Joe Wicks</a:t>
            </a:r>
          </a:p>
          <a:p>
            <a:r>
              <a:rPr lang="en-GB" dirty="0">
                <a:solidFill>
                  <a:schemeClr val="bg1"/>
                </a:solidFill>
                <a:latin typeface="Comic Sans MS" panose="030F0702030302020204" pitchFamily="66" charset="0"/>
              </a:rPr>
              <a:t>    </a:t>
            </a:r>
            <a:r>
              <a:rPr lang="en-GB" dirty="0">
                <a:solidFill>
                  <a:schemeClr val="bg1"/>
                </a:solidFill>
                <a:latin typeface="Comic Sans MS" panose="030F0702030302020204" pitchFamily="66" charset="0"/>
                <a:hlinkClick r:id="rId3"/>
              </a:rPr>
              <a:t>https://www.youtube.com/channel/UCAxW1XT0iEJo0TYlRfn6rYQ</a:t>
            </a: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a:p>
            <a:pPr marL="285750" indent="-285750">
              <a:buFont typeface="Arial" panose="020B0604020202020204" pitchFamily="34" charset="0"/>
              <a:buChar char="•"/>
            </a:pPr>
            <a:endParaRPr lang="en-GB" dirty="0">
              <a:solidFill>
                <a:schemeClr val="bg1"/>
              </a:solidFill>
              <a:latin typeface="Comic Sans MS" panose="030F0702030302020204" pitchFamily="66" charset="0"/>
            </a:endParaRPr>
          </a:p>
        </p:txBody>
      </p:sp>
      <p:pic>
        <p:nvPicPr>
          <p:cNvPr id="2" name="Picture 1">
            <a:extLst>
              <a:ext uri="{FF2B5EF4-FFF2-40B4-BE49-F238E27FC236}">
                <a16:creationId xmlns:a16="http://schemas.microsoft.com/office/drawing/2014/main" id="{36E4D911-DFB9-423B-88FB-BACDD88D4DF4}"/>
              </a:ext>
            </a:extLst>
          </p:cNvPr>
          <p:cNvPicPr>
            <a:picLocks noChangeAspect="1"/>
          </p:cNvPicPr>
          <p:nvPr/>
        </p:nvPicPr>
        <p:blipFill>
          <a:blip r:embed="rId4"/>
          <a:stretch>
            <a:fillRect/>
          </a:stretch>
        </p:blipFill>
        <p:spPr>
          <a:xfrm rot="20243592">
            <a:off x="490102" y="1698548"/>
            <a:ext cx="3546544" cy="2365620"/>
          </a:xfrm>
          <a:prstGeom prst="rect">
            <a:avLst/>
          </a:prstGeom>
        </p:spPr>
      </p:pic>
      <p:pic>
        <p:nvPicPr>
          <p:cNvPr id="10" name="Picture 9">
            <a:extLst>
              <a:ext uri="{FF2B5EF4-FFF2-40B4-BE49-F238E27FC236}">
                <a16:creationId xmlns:a16="http://schemas.microsoft.com/office/drawing/2014/main" id="{2C94A89F-E026-4FA1-A81B-48F723C07152}"/>
              </a:ext>
            </a:extLst>
          </p:cNvPr>
          <p:cNvPicPr>
            <a:picLocks noChangeAspect="1"/>
          </p:cNvPicPr>
          <p:nvPr/>
        </p:nvPicPr>
        <p:blipFill rotWithShape="1">
          <a:blip r:embed="rId5"/>
          <a:srcRect l="23419" t="15782" r="24235" b="13389"/>
          <a:stretch/>
        </p:blipFill>
        <p:spPr>
          <a:xfrm>
            <a:off x="538616" y="3928308"/>
            <a:ext cx="3476638" cy="2646043"/>
          </a:xfrm>
          <a:prstGeom prst="rect">
            <a:avLst/>
          </a:prstGeom>
        </p:spPr>
      </p:pic>
      <p:sp>
        <p:nvSpPr>
          <p:cNvPr id="4" name="TextBox 3"/>
          <p:cNvSpPr txBox="1"/>
          <p:nvPr/>
        </p:nvSpPr>
        <p:spPr>
          <a:xfrm>
            <a:off x="338407" y="161470"/>
            <a:ext cx="3877056" cy="15559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400" dirty="0">
                <a:latin typeface="Comic Sans MS" panose="030F0702030302020204" pitchFamily="66" charset="0"/>
                <a:ea typeface="+mj-ea"/>
                <a:cs typeface="+mj-cs"/>
              </a:rPr>
              <a:t>Focus Week:  Coping with Lockdown #3</a:t>
            </a:r>
          </a:p>
        </p:txBody>
      </p:sp>
    </p:spTree>
    <p:extLst>
      <p:ext uri="{BB962C8B-B14F-4D97-AF65-F5344CB8AC3E}">
        <p14:creationId xmlns:p14="http://schemas.microsoft.com/office/powerpoint/2010/main" val="6107082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1362</Words>
  <Application>Microsoft Office PowerPoint</Application>
  <PresentationFormat>Widescreen</PresentationFormat>
  <Paragraphs>138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Barratt</dc:creator>
  <cp:lastModifiedBy>N Barratt</cp:lastModifiedBy>
  <cp:revision>24</cp:revision>
  <dcterms:created xsi:type="dcterms:W3CDTF">2021-01-08T13:13:03Z</dcterms:created>
  <dcterms:modified xsi:type="dcterms:W3CDTF">2021-01-11T10:35:58Z</dcterms:modified>
</cp:coreProperties>
</file>